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4722" r:id="rId4"/>
  </p:sldMasterIdLst>
  <p:notesMasterIdLst>
    <p:notesMasterId r:id="rId20"/>
  </p:notesMasterIdLst>
  <p:handoutMasterIdLst>
    <p:handoutMasterId r:id="rId21"/>
  </p:handoutMasterIdLst>
  <p:sldIdLst>
    <p:sldId id="1092" r:id="rId5"/>
    <p:sldId id="1094" r:id="rId6"/>
    <p:sldId id="1108" r:id="rId7"/>
    <p:sldId id="1112" r:id="rId8"/>
    <p:sldId id="1099" r:id="rId9"/>
    <p:sldId id="1109" r:id="rId10"/>
    <p:sldId id="1095" r:id="rId11"/>
    <p:sldId id="1100" r:id="rId12"/>
    <p:sldId id="1097" r:id="rId13"/>
    <p:sldId id="1101" r:id="rId14"/>
    <p:sldId id="1098" r:id="rId15"/>
    <p:sldId id="1111" r:id="rId16"/>
    <p:sldId id="1096" r:id="rId17"/>
    <p:sldId id="1110" r:id="rId18"/>
    <p:sldId id="1093" r:id="rId19"/>
  </p:sldIdLst>
  <p:sldSz cx="9144000" cy="5143500" type="screen16x9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FFFFFF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FFFFFF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FFFFFF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FFFFFF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0">
          <p15:clr>
            <a:srgbClr val="A4A3A4"/>
          </p15:clr>
        </p15:guide>
        <p15:guide id="2" pos="568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008000"/>
    <a:srgbClr val="446589"/>
    <a:srgbClr val="93933D"/>
    <a:srgbClr val="6B8EB5"/>
    <a:srgbClr val="001932"/>
    <a:srgbClr val="CCECFF"/>
    <a:srgbClr val="5B82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02" autoAdjust="0"/>
    <p:restoredTop sz="95345" autoAdjust="0"/>
  </p:normalViewPr>
  <p:slideViewPr>
    <p:cSldViewPr snapToGrid="0">
      <p:cViewPr varScale="1">
        <p:scale>
          <a:sx n="79" d="100"/>
          <a:sy n="79" d="100"/>
        </p:scale>
        <p:origin x="460" y="28"/>
      </p:cViewPr>
      <p:guideLst>
        <p:guide orient="horz" pos="350"/>
        <p:guide pos="5686"/>
      </p:guideLst>
    </p:cSldViewPr>
  </p:slideViewPr>
  <p:outlineViewPr>
    <p:cViewPr>
      <p:scale>
        <a:sx n="33" d="100"/>
        <a:sy n="33" d="100"/>
      </p:scale>
      <p:origin x="0" y="-1177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3504" y="-408"/>
      </p:cViewPr>
      <p:guideLst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3"/>
            <a:ext cx="3036623" cy="461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16" tIns="0" rIns="19316" bIns="0" numCol="1" anchor="t" anchorCtr="0" compatLnSpc="1">
            <a:prstTxWarp prst="textNoShape">
              <a:avLst/>
            </a:prstTxWarp>
          </a:bodyPr>
          <a:lstStyle>
            <a:lvl1pPr algn="l" defTabSz="926728" eaLnBrk="0" hangingPunct="0">
              <a:defRPr sz="1000"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779" y="3"/>
            <a:ext cx="3036623" cy="461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16" tIns="0" rIns="19316" bIns="0" numCol="1" anchor="t" anchorCtr="0" compatLnSpc="1">
            <a:prstTxWarp prst="textNoShape">
              <a:avLst/>
            </a:prstTxWarp>
          </a:bodyPr>
          <a:lstStyle>
            <a:lvl1pPr algn="r" defTabSz="926728" eaLnBrk="0" hangingPunct="0">
              <a:defRPr sz="1000"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774885"/>
            <a:ext cx="3036623" cy="461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16" tIns="0" rIns="19316" bIns="0" numCol="1" anchor="b" anchorCtr="0" compatLnSpc="1">
            <a:prstTxWarp prst="textNoShape">
              <a:avLst/>
            </a:prstTxWarp>
          </a:bodyPr>
          <a:lstStyle>
            <a:lvl1pPr algn="l" defTabSz="926728" eaLnBrk="0" hangingPunct="0">
              <a:defRPr sz="1000"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779" y="8774885"/>
            <a:ext cx="3036623" cy="461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16" tIns="0" rIns="19316" bIns="0" numCol="1" anchor="b" anchorCtr="0" compatLnSpc="1">
            <a:prstTxWarp prst="textNoShape">
              <a:avLst/>
            </a:prstTxWarp>
          </a:bodyPr>
          <a:lstStyle>
            <a:lvl1pPr algn="r" defTabSz="926728" eaLnBrk="0" hangingPunct="0">
              <a:defRPr sz="1000" i="1">
                <a:latin typeface="Arial" charset="0"/>
              </a:defRPr>
            </a:lvl1pPr>
          </a:lstStyle>
          <a:p>
            <a:pPr>
              <a:defRPr/>
            </a:pPr>
            <a:fld id="{ECD894CF-63CA-4185-A951-5373A545F9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330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3"/>
            <a:ext cx="3036623" cy="461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16" tIns="0" rIns="19316" bIns="0" numCol="1" anchor="t" anchorCtr="0" compatLnSpc="1">
            <a:prstTxWarp prst="textNoShape">
              <a:avLst/>
            </a:prstTxWarp>
          </a:bodyPr>
          <a:lstStyle>
            <a:lvl1pPr algn="l" defTabSz="926728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779" y="3"/>
            <a:ext cx="3036623" cy="461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16" tIns="0" rIns="19316" bIns="0" numCol="1" anchor="t" anchorCtr="0" compatLnSpc="1">
            <a:prstTxWarp prst="textNoShape">
              <a:avLst/>
            </a:prstTxWarp>
          </a:bodyPr>
          <a:lstStyle>
            <a:lvl1pPr algn="r" defTabSz="926728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774885"/>
            <a:ext cx="3036623" cy="461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16" tIns="0" rIns="19316" bIns="0" numCol="1" anchor="b" anchorCtr="0" compatLnSpc="1">
            <a:prstTxWarp prst="textNoShape">
              <a:avLst/>
            </a:prstTxWarp>
          </a:bodyPr>
          <a:lstStyle>
            <a:lvl1pPr algn="l" defTabSz="926728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779" y="8774885"/>
            <a:ext cx="3036623" cy="461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16" tIns="0" rIns="19316" bIns="0" numCol="1" anchor="b" anchorCtr="0" compatLnSpc="1">
            <a:prstTxWarp prst="textNoShape">
              <a:avLst/>
            </a:prstTxWarp>
          </a:bodyPr>
          <a:lstStyle>
            <a:lvl1pPr algn="r" defTabSz="926728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8D01DC5C-760E-455F-BB79-A0E221236D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222" name="Rectangle 6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30213" y="695325"/>
            <a:ext cx="6151562" cy="3460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5" name="Rectangle 7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113" y="4382861"/>
            <a:ext cx="5142177" cy="4712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622" tIns="51506" rIns="104622" bIns="515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28385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017588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1pPr>
    <a:lvl2pPr marL="508000" algn="l" defTabSz="1017588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2pPr>
    <a:lvl3pPr marL="1017588" algn="l" defTabSz="1017588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3pPr>
    <a:lvl4pPr marL="1525588" algn="l" defTabSz="1017588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4pPr>
    <a:lvl5pPr marL="2033588" algn="l" defTabSz="1017588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 morning/afternoon,</a:t>
            </a:r>
          </a:p>
          <a:p>
            <a:endParaRPr lang="en-US" dirty="0"/>
          </a:p>
          <a:p>
            <a:r>
              <a:rPr lang="en-US" dirty="0"/>
              <a:t>I am (rank, full name) from (</a:t>
            </a:r>
            <a:r>
              <a:rPr lang="en-US" dirty="0" smtClean="0"/>
              <a:t>Directorate/Office </a:t>
            </a:r>
            <a:r>
              <a:rPr lang="en-US" dirty="0"/>
              <a:t>without acronyms), Headquarters, </a:t>
            </a:r>
            <a:r>
              <a:rPr lang="en-US" dirty="0" smtClean="0"/>
              <a:t>Office </a:t>
            </a:r>
            <a:r>
              <a:rPr lang="en-US" dirty="0"/>
              <a:t>of Special Investigations.</a:t>
            </a:r>
          </a:p>
          <a:p>
            <a:endParaRPr lang="en-US" dirty="0"/>
          </a:p>
          <a:p>
            <a:r>
              <a:rPr lang="en-US" dirty="0"/>
              <a:t>On behalf of our commander, Brigadier General </a:t>
            </a:r>
            <a:r>
              <a:rPr lang="en-US" dirty="0" smtClean="0"/>
              <a:t>Terry L. Bullard, </a:t>
            </a:r>
            <a:r>
              <a:rPr lang="en-US" dirty="0"/>
              <a:t>welcome to </a:t>
            </a:r>
            <a:r>
              <a:rPr lang="en-US" dirty="0" smtClean="0"/>
              <a:t>Headquarters</a:t>
            </a:r>
            <a:r>
              <a:rPr lang="en-US" baseline="0" dirty="0" smtClean="0"/>
              <a:t> </a:t>
            </a:r>
            <a:r>
              <a:rPr lang="en-US" dirty="0" smtClean="0"/>
              <a:t>OSI (</a:t>
            </a:r>
            <a:r>
              <a:rPr lang="en-US" dirty="0"/>
              <a:t>If Brig Gen </a:t>
            </a:r>
            <a:r>
              <a:rPr lang="en-US" dirty="0" smtClean="0"/>
              <a:t>Bullard </a:t>
            </a:r>
            <a:r>
              <a:rPr lang="en-US" dirty="0"/>
              <a:t>is present, do not use this line)</a:t>
            </a:r>
          </a:p>
          <a:p>
            <a:endParaRPr lang="en-US" dirty="0"/>
          </a:p>
          <a:p>
            <a:r>
              <a:rPr lang="en-US" dirty="0"/>
              <a:t>I am </a:t>
            </a:r>
            <a:r>
              <a:rPr lang="en-US" dirty="0" smtClean="0"/>
              <a:t>pleased </a:t>
            </a:r>
            <a:r>
              <a:rPr lang="en-US" dirty="0"/>
              <a:t>to give you an introduction to our organization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01DC5C-760E-455F-BB79-A0E221236DD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116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en.wikipedia.org/wiki/File:USAF_logo.png" TargetMode="External"/><Relationship Id="rId5" Type="http://schemas.openxmlformats.org/officeDocument/2006/relationships/image" Target="../media/image6.png"/><Relationship Id="rId4" Type="http://schemas.openxmlformats.org/officeDocument/2006/relationships/hyperlink" Target="//upload.wikimedia.org/wikipedia/commons/6/69/USAF_logo.png" TargetMode="External"/><Relationship Id="rId9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6/69/USAF_logo.png" TargetMode="Externa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//upload.wikimedia.org/wikipedia/commons/6/69/USAF_logo.png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hyperlink" Target="https://en.wikipedia.org/wiki/File:USAF_logo.png" TargetMode="External"/><Relationship Id="rId4" Type="http://schemas.openxmlformats.org/officeDocument/2006/relationships/image" Target="../media/image12.png"/><Relationship Id="rId9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1620"/>
            <a:ext cx="9143998" cy="5140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483" y="198304"/>
            <a:ext cx="8091889" cy="38008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6689" y="1030077"/>
            <a:ext cx="5233011" cy="3773277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0"/>
              </a:spcBef>
              <a:buClr>
                <a:srgbClr val="003366"/>
              </a:buClr>
              <a:buFont typeface="Wingdings" panose="05000000000000000000" pitchFamily="2" charset="2"/>
              <a:buChar char="§"/>
              <a:defRPr sz="2000"/>
            </a:lvl1pPr>
            <a:lvl2pPr marL="742950" indent="-285750">
              <a:spcBef>
                <a:spcPts val="0"/>
              </a:spcBef>
              <a:buClr>
                <a:srgbClr val="003366"/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spcBef>
                <a:spcPts val="0"/>
              </a:spcBef>
              <a:buClr>
                <a:srgbClr val="003366"/>
              </a:buClr>
              <a:buFont typeface="Wingdings" panose="05000000000000000000" pitchFamily="2" charset="2"/>
              <a:buChar char="§"/>
              <a:defRPr sz="1600"/>
            </a:lvl3pPr>
            <a:lvl4pPr marL="1600200" indent="-228600">
              <a:spcBef>
                <a:spcPts val="0"/>
              </a:spcBef>
              <a:buClr>
                <a:srgbClr val="003366"/>
              </a:buClr>
              <a:buFont typeface="Wingdings" panose="05000000000000000000" pitchFamily="2" charset="2"/>
              <a:buChar char="§"/>
              <a:defRPr sz="1400"/>
            </a:lvl4pPr>
            <a:lvl5pPr marL="2057400" indent="-228600">
              <a:spcBef>
                <a:spcPts val="0"/>
              </a:spcBef>
              <a:buClr>
                <a:srgbClr val="003366"/>
              </a:buClr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141904" y="2352101"/>
            <a:ext cx="2912123" cy="280930"/>
          </a:xfrm>
          <a:prstGeom prst="rect">
            <a:avLst/>
          </a:prstGeo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1200">
                <a:solidFill>
                  <a:schemeClr val="bg1"/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000"/>
            </a:lvl2pPr>
            <a:lvl3pPr marL="1143000" indent="-228600">
              <a:buFont typeface="Wingdings" panose="05000000000000000000" pitchFamily="2" charset="2"/>
              <a:buChar char="§"/>
              <a:defRPr sz="1800"/>
            </a:lvl3pPr>
            <a:lvl4pPr marL="1600200" indent="-228600">
              <a:buFont typeface="Wingdings" panose="05000000000000000000" pitchFamily="2" charset="2"/>
              <a:buChar char="§"/>
              <a:defRPr sz="1600"/>
            </a:lvl4pPr>
            <a:lvl5pPr marL="2057400" indent="-22860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6141904" y="758327"/>
            <a:ext cx="2912123" cy="1549707"/>
          </a:xfrm>
          <a:prstGeom prst="rect">
            <a:avLst/>
          </a:prstGeo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1400">
                <a:solidFill>
                  <a:schemeClr val="bg1"/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000"/>
            </a:lvl2pPr>
            <a:lvl3pPr marL="1143000" indent="-228600">
              <a:buFont typeface="Wingdings" panose="05000000000000000000" pitchFamily="2" charset="2"/>
              <a:buChar char="§"/>
              <a:defRPr sz="1800"/>
            </a:lvl3pPr>
            <a:lvl4pPr marL="1600200" indent="-228600">
              <a:buFont typeface="Wingdings" panose="05000000000000000000" pitchFamily="2" charset="2"/>
              <a:buChar char="§"/>
              <a:defRPr sz="1600"/>
            </a:lvl4pPr>
            <a:lvl5pPr marL="2057400" indent="-22860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5" hasCustomPrompt="1"/>
          </p:nvPr>
        </p:nvSpPr>
        <p:spPr>
          <a:xfrm>
            <a:off x="969485" y="5512"/>
            <a:ext cx="8174516" cy="12669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000" b="1">
                <a:solidFill>
                  <a:srgbClr val="0080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CLASSIFICATION</a:t>
            </a:r>
            <a:endParaRPr lang="en-US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6" hasCustomPrompt="1"/>
          </p:nvPr>
        </p:nvSpPr>
        <p:spPr>
          <a:xfrm>
            <a:off x="969484" y="5000286"/>
            <a:ext cx="8174516" cy="12669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000" b="1">
                <a:solidFill>
                  <a:srgbClr val="0080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CLASSIFICATION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7" hasCustomPrompt="1"/>
          </p:nvPr>
        </p:nvSpPr>
        <p:spPr>
          <a:xfrm>
            <a:off x="6141904" y="2675263"/>
            <a:ext cx="2912123" cy="2166650"/>
          </a:xfrm>
          <a:prstGeom prst="rect">
            <a:avLst/>
          </a:prstGeom>
        </p:spPr>
        <p:txBody>
          <a:bodyPr/>
          <a:lstStyle>
            <a:lvl1pPr marL="0" indent="0" algn="just">
              <a:buFont typeface="Wingdings" panose="05000000000000000000" pitchFamily="2" charset="2"/>
              <a:buNone/>
              <a:defRPr sz="1400">
                <a:solidFill>
                  <a:schemeClr val="bg1"/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000"/>
            </a:lvl2pPr>
            <a:lvl3pPr marL="1143000" indent="-228600">
              <a:buFont typeface="Wingdings" panose="05000000000000000000" pitchFamily="2" charset="2"/>
              <a:buChar char="§"/>
              <a:defRPr sz="1800"/>
            </a:lvl3pPr>
            <a:lvl4pPr marL="1600200" indent="-228600">
              <a:buFont typeface="Wingdings" panose="05000000000000000000" pitchFamily="2" charset="2"/>
              <a:buChar char="§"/>
              <a:defRPr sz="1600"/>
            </a:lvl4pPr>
            <a:lvl5pPr marL="2057400" indent="-22860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57149" y="4848225"/>
            <a:ext cx="3905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ECDC895-6718-4A81-AB0A-4FC2B0EA1123}" type="slidenum">
              <a:rPr lang="en-US" sz="1000" smtClean="0"/>
              <a:pPr algn="r"/>
              <a:t>‹#›</a:t>
            </a:fld>
            <a:endParaRPr lang="en-US" sz="1000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93" y="4932380"/>
            <a:ext cx="5077978" cy="18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360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C:\Users\Damien.Hansen\Documents\Slide_Titl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9"/>
          <p:cNvSpPr>
            <a:spLocks noGrp="1"/>
          </p:cNvSpPr>
          <p:nvPr>
            <p:ph sz="quarter" idx="15" hasCustomPrompt="1"/>
          </p:nvPr>
        </p:nvSpPr>
        <p:spPr>
          <a:xfrm>
            <a:off x="969485" y="5512"/>
            <a:ext cx="8174516" cy="12669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000" b="1">
                <a:solidFill>
                  <a:srgbClr val="0080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CLASSIFICATION</a:t>
            </a:r>
            <a:endParaRPr lang="en-US" dirty="0"/>
          </a:p>
        </p:txBody>
      </p:sp>
      <p:sp>
        <p:nvSpPr>
          <p:cNvPr id="9" name="Content Placeholder 9"/>
          <p:cNvSpPr>
            <a:spLocks noGrp="1"/>
          </p:cNvSpPr>
          <p:nvPr>
            <p:ph sz="quarter" idx="16" hasCustomPrompt="1"/>
          </p:nvPr>
        </p:nvSpPr>
        <p:spPr>
          <a:xfrm>
            <a:off x="969484" y="5000286"/>
            <a:ext cx="8174516" cy="12669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000" b="1">
                <a:solidFill>
                  <a:srgbClr val="0080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CLASSIFICATION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865189"/>
            <a:ext cx="7772400" cy="677862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7" hasCustomPrompt="1"/>
          </p:nvPr>
        </p:nvSpPr>
        <p:spPr>
          <a:xfrm>
            <a:off x="685800" y="1743075"/>
            <a:ext cx="7791450" cy="2790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Section Graphic</a:t>
            </a:r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" y="276225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spc="300" dirty="0" smtClean="0">
                <a:solidFill>
                  <a:srgbClr val="003366"/>
                </a:solidFill>
              </a:rPr>
              <a:t>Office of Special Investigations</a:t>
            </a:r>
            <a:endParaRPr lang="en-US" sz="1400" b="1" spc="300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104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C:\Users\Damien.Hansen\Documents\Slide_Titl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9"/>
          <p:cNvSpPr>
            <a:spLocks noGrp="1"/>
          </p:cNvSpPr>
          <p:nvPr>
            <p:ph sz="quarter" idx="15" hasCustomPrompt="1"/>
          </p:nvPr>
        </p:nvSpPr>
        <p:spPr>
          <a:xfrm>
            <a:off x="969485" y="5512"/>
            <a:ext cx="8174516" cy="12669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000" b="1">
                <a:solidFill>
                  <a:srgbClr val="0080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CLASSIFICATION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 hasCustomPrompt="1"/>
          </p:nvPr>
        </p:nvSpPr>
        <p:spPr>
          <a:xfrm>
            <a:off x="969484" y="5000286"/>
            <a:ext cx="8174516" cy="12669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000" b="1">
                <a:solidFill>
                  <a:srgbClr val="0080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CLASSIFICATION</a:t>
            </a:r>
            <a:endParaRPr lang="en-US" dirty="0"/>
          </a:p>
        </p:txBody>
      </p:sp>
      <p:pic>
        <p:nvPicPr>
          <p:cNvPr id="12" name="Picture 4" descr="AFOSI Shield and Badge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708050" y="1708156"/>
            <a:ext cx="3727900" cy="29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865189"/>
            <a:ext cx="7772400" cy="677862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" y="276225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spc="300" dirty="0" smtClean="0">
                <a:solidFill>
                  <a:srgbClr val="003366"/>
                </a:solidFill>
              </a:rPr>
              <a:t>Office of Special Investigations</a:t>
            </a:r>
            <a:endParaRPr lang="en-US" sz="1400" b="1" spc="300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27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1619"/>
            <a:ext cx="9143998" cy="5140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69483" y="198304"/>
            <a:ext cx="8091889" cy="38008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76689" y="1030077"/>
            <a:ext cx="8283491" cy="3773277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0"/>
              </a:spcBef>
              <a:buClr>
                <a:srgbClr val="003366"/>
              </a:buClr>
              <a:buFont typeface="Wingdings" panose="05000000000000000000" pitchFamily="2" charset="2"/>
              <a:buChar char="§"/>
              <a:defRPr sz="2000"/>
            </a:lvl1pPr>
            <a:lvl2pPr marL="742950" indent="-285750">
              <a:spcBef>
                <a:spcPts val="0"/>
              </a:spcBef>
              <a:buClr>
                <a:srgbClr val="003366"/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spcBef>
                <a:spcPts val="0"/>
              </a:spcBef>
              <a:buClr>
                <a:srgbClr val="003366"/>
              </a:buClr>
              <a:buFont typeface="Wingdings" panose="05000000000000000000" pitchFamily="2" charset="2"/>
              <a:buChar char="§"/>
              <a:defRPr sz="1600"/>
            </a:lvl3pPr>
            <a:lvl4pPr marL="1600200" indent="-228600">
              <a:spcBef>
                <a:spcPts val="0"/>
              </a:spcBef>
              <a:buClr>
                <a:srgbClr val="003366"/>
              </a:buClr>
              <a:buFont typeface="Wingdings" panose="05000000000000000000" pitchFamily="2" charset="2"/>
              <a:buChar char="§"/>
              <a:defRPr sz="1400"/>
            </a:lvl4pPr>
            <a:lvl5pPr marL="2057400" indent="-228600">
              <a:spcBef>
                <a:spcPts val="0"/>
              </a:spcBef>
              <a:buClr>
                <a:srgbClr val="003366"/>
              </a:buClr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9"/>
          <p:cNvSpPr>
            <a:spLocks noGrp="1"/>
          </p:cNvSpPr>
          <p:nvPr>
            <p:ph sz="quarter" idx="15" hasCustomPrompt="1"/>
          </p:nvPr>
        </p:nvSpPr>
        <p:spPr>
          <a:xfrm>
            <a:off x="969485" y="5512"/>
            <a:ext cx="8174516" cy="12669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000" b="1">
                <a:solidFill>
                  <a:srgbClr val="0080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CLASSIFICATION</a:t>
            </a:r>
            <a:endParaRPr lang="en-US" dirty="0"/>
          </a:p>
        </p:txBody>
      </p:sp>
      <p:sp>
        <p:nvSpPr>
          <p:cNvPr id="14" name="Content Placeholder 9"/>
          <p:cNvSpPr>
            <a:spLocks noGrp="1"/>
          </p:cNvSpPr>
          <p:nvPr>
            <p:ph sz="quarter" idx="16" hasCustomPrompt="1"/>
          </p:nvPr>
        </p:nvSpPr>
        <p:spPr>
          <a:xfrm>
            <a:off x="969484" y="5000286"/>
            <a:ext cx="8174516" cy="12669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000" b="1">
                <a:solidFill>
                  <a:srgbClr val="0080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CLASSIFICATION</a:t>
            </a:r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57149" y="4848225"/>
            <a:ext cx="3905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ECDC895-6718-4A81-AB0A-4FC2B0EA1123}" type="slidenum">
              <a:rPr lang="en-US" sz="1000" smtClean="0"/>
              <a:pPr algn="r"/>
              <a:t>‹#›</a:t>
            </a:fld>
            <a:endParaRPr lang="en-US" sz="1000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93" y="4932380"/>
            <a:ext cx="5077978" cy="18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819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Damien.Hansen\Documents\Slide_Titl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865188"/>
            <a:ext cx="7772400" cy="11017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81255" y="4034475"/>
            <a:ext cx="3081769" cy="44227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</a:t>
            </a:r>
          </a:p>
        </p:txBody>
      </p:sp>
      <p:sp>
        <p:nvSpPr>
          <p:cNvPr id="11" name="Content Placeholder 9"/>
          <p:cNvSpPr>
            <a:spLocks noGrp="1"/>
          </p:cNvSpPr>
          <p:nvPr>
            <p:ph sz="quarter" idx="15" hasCustomPrompt="1"/>
          </p:nvPr>
        </p:nvSpPr>
        <p:spPr>
          <a:xfrm>
            <a:off x="969485" y="5512"/>
            <a:ext cx="8174516" cy="12669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000" b="1" baseline="0">
                <a:solidFill>
                  <a:srgbClr val="0080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PRESENTATION CLASSIFICATION</a:t>
            </a:r>
            <a:endParaRPr lang="en-US" dirty="0"/>
          </a:p>
        </p:txBody>
      </p:sp>
      <p:sp>
        <p:nvSpPr>
          <p:cNvPr id="12" name="Content Placeholder 9"/>
          <p:cNvSpPr>
            <a:spLocks noGrp="1"/>
          </p:cNvSpPr>
          <p:nvPr>
            <p:ph sz="quarter" idx="16" hasCustomPrompt="1"/>
          </p:nvPr>
        </p:nvSpPr>
        <p:spPr>
          <a:xfrm>
            <a:off x="969484" y="5000286"/>
            <a:ext cx="8174516" cy="12669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000" b="1">
                <a:solidFill>
                  <a:srgbClr val="0080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PRESENTATION CLASSIFICATION</a:t>
            </a:r>
            <a:endParaRPr lang="en-US" dirty="0"/>
          </a:p>
        </p:txBody>
      </p:sp>
      <p:pic>
        <p:nvPicPr>
          <p:cNvPr id="4103" name="Picture 7" descr="C:\Users\Damien.Hansen\Documents\AFOSIShield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251" y="3377077"/>
            <a:ext cx="1616062" cy="161606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48114" y="2115675"/>
            <a:ext cx="1176336" cy="117633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1" y="276225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spc="300" dirty="0" smtClean="0">
                <a:solidFill>
                  <a:srgbClr val="003366"/>
                </a:solidFill>
              </a:rPr>
              <a:t>Office of Special Investigations</a:t>
            </a:r>
            <a:endParaRPr lang="en-US" sz="1400" b="1" spc="300" dirty="0">
              <a:solidFill>
                <a:srgbClr val="003366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7" hasCustomPrompt="1"/>
          </p:nvPr>
        </p:nvSpPr>
        <p:spPr>
          <a:xfrm>
            <a:off x="6800850" y="4486275"/>
            <a:ext cx="2171700" cy="3238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/>
            </a:lvl1pPr>
          </a:lstStyle>
          <a:p>
            <a:pPr lvl="0"/>
            <a:r>
              <a:rPr lang="en-US" sz="1800" dirty="0" smtClean="0"/>
              <a:t>Date</a:t>
            </a:r>
            <a:endParaRPr lang="en-US" dirty="0"/>
          </a:p>
        </p:txBody>
      </p:sp>
      <p:pic>
        <p:nvPicPr>
          <p:cNvPr id="21" name="Picture 20" descr="https://upload.wikimedia.org/wikipedia/commons/thumb/6/69/USAF_logo.png/220px-USAF_logo.png">
            <a:hlinkClick r:id="rId6"/>
          </p:cNvPr>
          <p:cNvPicPr/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7" b="15287"/>
          <a:stretch/>
        </p:blipFill>
        <p:spPr bwMode="auto">
          <a:xfrm>
            <a:off x="3248445" y="2979446"/>
            <a:ext cx="1551305" cy="11049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/>
          <p:cNvPicPr/>
          <p:nvPr userDrawn="1"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1531" b="70223" l="36950" r="647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194" t="9954" r="36793" b="25349"/>
          <a:stretch/>
        </p:blipFill>
        <p:spPr>
          <a:xfrm>
            <a:off x="1426680" y="2941877"/>
            <a:ext cx="914400" cy="1145754"/>
          </a:xfrm>
          <a:prstGeom prst="rect">
            <a:avLst/>
          </a:prstGeom>
          <a:solidFill>
            <a:schemeClr val="bg1">
              <a:alpha val="1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265389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Damien.Hansen\Documents\Slide_Titl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865188"/>
            <a:ext cx="7772400" cy="11017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81255" y="4034475"/>
            <a:ext cx="3081769" cy="44227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</a:t>
            </a:r>
          </a:p>
        </p:txBody>
      </p:sp>
      <p:sp>
        <p:nvSpPr>
          <p:cNvPr id="11" name="Content Placeholder 9"/>
          <p:cNvSpPr>
            <a:spLocks noGrp="1"/>
          </p:cNvSpPr>
          <p:nvPr>
            <p:ph sz="quarter" idx="15" hasCustomPrompt="1"/>
          </p:nvPr>
        </p:nvSpPr>
        <p:spPr>
          <a:xfrm>
            <a:off x="969485" y="5512"/>
            <a:ext cx="8174516" cy="12669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000" b="1" baseline="0">
                <a:solidFill>
                  <a:srgbClr val="0080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PRESENTATION CLASSIFICATION</a:t>
            </a:r>
            <a:endParaRPr lang="en-US" dirty="0"/>
          </a:p>
        </p:txBody>
      </p:sp>
      <p:sp>
        <p:nvSpPr>
          <p:cNvPr id="12" name="Content Placeholder 9"/>
          <p:cNvSpPr>
            <a:spLocks noGrp="1"/>
          </p:cNvSpPr>
          <p:nvPr>
            <p:ph sz="quarter" idx="16" hasCustomPrompt="1"/>
          </p:nvPr>
        </p:nvSpPr>
        <p:spPr>
          <a:xfrm>
            <a:off x="969484" y="5000286"/>
            <a:ext cx="8174516" cy="12669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000" b="1">
                <a:solidFill>
                  <a:srgbClr val="0080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PRESENTATION CLASSIFICATION</a:t>
            </a:r>
            <a:endParaRPr lang="en-US" dirty="0"/>
          </a:p>
        </p:txBody>
      </p:sp>
      <p:pic>
        <p:nvPicPr>
          <p:cNvPr id="4105" name="Picture 9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6988" y="2438400"/>
            <a:ext cx="1924050" cy="192405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1" y="276225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spc="300" dirty="0" smtClean="0">
                <a:solidFill>
                  <a:srgbClr val="003366"/>
                </a:solidFill>
              </a:rPr>
              <a:t>Office of Special Investigations</a:t>
            </a:r>
            <a:endParaRPr lang="en-US" sz="1400" b="1" spc="300" dirty="0">
              <a:solidFill>
                <a:srgbClr val="003366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7" hasCustomPrompt="1"/>
          </p:nvPr>
        </p:nvSpPr>
        <p:spPr>
          <a:xfrm>
            <a:off x="6800850" y="4486275"/>
            <a:ext cx="2171700" cy="3238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/>
            </a:lvl1pPr>
          </a:lstStyle>
          <a:p>
            <a:pPr lvl="0"/>
            <a:r>
              <a:rPr lang="en-US" sz="1800" dirty="0" smtClean="0"/>
              <a:t>Date</a:t>
            </a:r>
            <a:endParaRPr lang="en-US" dirty="0"/>
          </a:p>
        </p:txBody>
      </p:sp>
      <p:pic>
        <p:nvPicPr>
          <p:cNvPr id="13" name="Picture 2" descr="C:\Users\Damien.Hansen\Documents\Badge.png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" t="4924" r="4033" b="1515"/>
          <a:stretch/>
        </p:blipFill>
        <p:spPr bwMode="auto">
          <a:xfrm>
            <a:off x="3013364" y="2442210"/>
            <a:ext cx="1414914" cy="192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047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C:\Users\Damien.Hansen\Documents\Slide_Titl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9"/>
          <p:cNvSpPr>
            <a:spLocks noGrp="1"/>
          </p:cNvSpPr>
          <p:nvPr>
            <p:ph sz="quarter" idx="15" hasCustomPrompt="1"/>
          </p:nvPr>
        </p:nvSpPr>
        <p:spPr>
          <a:xfrm>
            <a:off x="969485" y="5512"/>
            <a:ext cx="8174516" cy="12669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000" b="1">
                <a:solidFill>
                  <a:srgbClr val="0080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CLASSIFICATION</a:t>
            </a:r>
            <a:endParaRPr lang="en-US" dirty="0"/>
          </a:p>
        </p:txBody>
      </p:sp>
      <p:sp>
        <p:nvSpPr>
          <p:cNvPr id="9" name="Content Placeholder 9"/>
          <p:cNvSpPr>
            <a:spLocks noGrp="1"/>
          </p:cNvSpPr>
          <p:nvPr>
            <p:ph sz="quarter" idx="16" hasCustomPrompt="1"/>
          </p:nvPr>
        </p:nvSpPr>
        <p:spPr>
          <a:xfrm>
            <a:off x="969484" y="5000286"/>
            <a:ext cx="8174516" cy="12669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000" b="1">
                <a:solidFill>
                  <a:srgbClr val="0080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CLASSIFICATION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865189"/>
            <a:ext cx="7772400" cy="677862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7" hasCustomPrompt="1"/>
          </p:nvPr>
        </p:nvSpPr>
        <p:spPr>
          <a:xfrm>
            <a:off x="685800" y="1743075"/>
            <a:ext cx="7791450" cy="2790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Section Graphic</a:t>
            </a:r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" y="276225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spc="300" dirty="0" smtClean="0">
                <a:solidFill>
                  <a:srgbClr val="003366"/>
                </a:solidFill>
              </a:rPr>
              <a:t>Office of Special Investigations</a:t>
            </a:r>
            <a:endParaRPr lang="en-US" sz="1400" b="1" spc="300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695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C:\Users\Damien.Hansen\Documents\Slide_Titl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9"/>
          <p:cNvSpPr>
            <a:spLocks noGrp="1"/>
          </p:cNvSpPr>
          <p:nvPr>
            <p:ph sz="quarter" idx="15" hasCustomPrompt="1"/>
          </p:nvPr>
        </p:nvSpPr>
        <p:spPr>
          <a:xfrm>
            <a:off x="969485" y="5512"/>
            <a:ext cx="8174516" cy="12669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000" b="1">
                <a:solidFill>
                  <a:srgbClr val="0080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CLASSIFICATION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 hasCustomPrompt="1"/>
          </p:nvPr>
        </p:nvSpPr>
        <p:spPr>
          <a:xfrm>
            <a:off x="969484" y="5000286"/>
            <a:ext cx="8174516" cy="12669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000" b="1">
                <a:solidFill>
                  <a:srgbClr val="0080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CLASSIFICATION</a:t>
            </a:r>
            <a:endParaRPr lang="en-US" dirty="0"/>
          </a:p>
        </p:txBody>
      </p:sp>
      <p:pic>
        <p:nvPicPr>
          <p:cNvPr id="12" name="Picture 4" descr="AFOSI Shield and Badge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708050" y="1701229"/>
            <a:ext cx="3727900" cy="29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865189"/>
            <a:ext cx="7772400" cy="677862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" y="276225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spc="300" dirty="0" smtClean="0">
                <a:solidFill>
                  <a:srgbClr val="003366"/>
                </a:solidFill>
              </a:rPr>
              <a:t>Office of Special Investigations</a:t>
            </a:r>
            <a:endParaRPr lang="en-US" sz="1400" b="1" spc="300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172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1620"/>
            <a:ext cx="9143998" cy="5140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483" y="198304"/>
            <a:ext cx="8091889" cy="38008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6689" y="1030077"/>
            <a:ext cx="5233011" cy="3773277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0"/>
              </a:spcBef>
              <a:buClr>
                <a:srgbClr val="003366"/>
              </a:buClr>
              <a:buFont typeface="Wingdings" panose="05000000000000000000" pitchFamily="2" charset="2"/>
              <a:buChar char="§"/>
              <a:defRPr sz="2000"/>
            </a:lvl1pPr>
            <a:lvl2pPr marL="742950" indent="-285750">
              <a:spcBef>
                <a:spcPts val="0"/>
              </a:spcBef>
              <a:buClr>
                <a:srgbClr val="003366"/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spcBef>
                <a:spcPts val="0"/>
              </a:spcBef>
              <a:buClr>
                <a:srgbClr val="003366"/>
              </a:buClr>
              <a:buFont typeface="Wingdings" panose="05000000000000000000" pitchFamily="2" charset="2"/>
              <a:buChar char="§"/>
              <a:defRPr sz="1600"/>
            </a:lvl3pPr>
            <a:lvl4pPr marL="1600200" indent="-228600">
              <a:spcBef>
                <a:spcPts val="0"/>
              </a:spcBef>
              <a:buClr>
                <a:srgbClr val="003366"/>
              </a:buClr>
              <a:buFont typeface="Wingdings" panose="05000000000000000000" pitchFamily="2" charset="2"/>
              <a:buChar char="§"/>
              <a:defRPr sz="1400"/>
            </a:lvl4pPr>
            <a:lvl5pPr marL="2057400" indent="-228600">
              <a:spcBef>
                <a:spcPts val="0"/>
              </a:spcBef>
              <a:buClr>
                <a:srgbClr val="003366"/>
              </a:buClr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141904" y="2352101"/>
            <a:ext cx="2912123" cy="280930"/>
          </a:xfrm>
          <a:prstGeom prst="rect">
            <a:avLst/>
          </a:prstGeo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1200">
                <a:solidFill>
                  <a:schemeClr val="bg1"/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000"/>
            </a:lvl2pPr>
            <a:lvl3pPr marL="1143000" indent="-228600">
              <a:buFont typeface="Wingdings" panose="05000000000000000000" pitchFamily="2" charset="2"/>
              <a:buChar char="§"/>
              <a:defRPr sz="1800"/>
            </a:lvl3pPr>
            <a:lvl4pPr marL="1600200" indent="-228600">
              <a:buFont typeface="Wingdings" panose="05000000000000000000" pitchFamily="2" charset="2"/>
              <a:buChar char="§"/>
              <a:defRPr sz="1600"/>
            </a:lvl4pPr>
            <a:lvl5pPr marL="2057400" indent="-22860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6141904" y="758327"/>
            <a:ext cx="2912123" cy="1549707"/>
          </a:xfrm>
          <a:prstGeom prst="rect">
            <a:avLst/>
          </a:prstGeo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1400">
                <a:solidFill>
                  <a:schemeClr val="bg1"/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000"/>
            </a:lvl2pPr>
            <a:lvl3pPr marL="1143000" indent="-228600">
              <a:buFont typeface="Wingdings" panose="05000000000000000000" pitchFamily="2" charset="2"/>
              <a:buChar char="§"/>
              <a:defRPr sz="1800"/>
            </a:lvl3pPr>
            <a:lvl4pPr marL="1600200" indent="-228600">
              <a:buFont typeface="Wingdings" panose="05000000000000000000" pitchFamily="2" charset="2"/>
              <a:buChar char="§"/>
              <a:defRPr sz="1600"/>
            </a:lvl4pPr>
            <a:lvl5pPr marL="2057400" indent="-22860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5" hasCustomPrompt="1"/>
          </p:nvPr>
        </p:nvSpPr>
        <p:spPr>
          <a:xfrm>
            <a:off x="969485" y="5512"/>
            <a:ext cx="8174516" cy="12669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000" b="1">
                <a:solidFill>
                  <a:srgbClr val="0080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CLASSIFICATION</a:t>
            </a:r>
            <a:endParaRPr lang="en-US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6" hasCustomPrompt="1"/>
          </p:nvPr>
        </p:nvSpPr>
        <p:spPr>
          <a:xfrm>
            <a:off x="969484" y="5000286"/>
            <a:ext cx="8174516" cy="12669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000" b="1">
                <a:solidFill>
                  <a:srgbClr val="0080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CLASSIFICATION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7" hasCustomPrompt="1"/>
          </p:nvPr>
        </p:nvSpPr>
        <p:spPr>
          <a:xfrm>
            <a:off x="6141904" y="2675263"/>
            <a:ext cx="2912123" cy="2166650"/>
          </a:xfrm>
          <a:prstGeom prst="rect">
            <a:avLst/>
          </a:prstGeom>
        </p:spPr>
        <p:txBody>
          <a:bodyPr/>
          <a:lstStyle>
            <a:lvl1pPr marL="0" indent="0" algn="just">
              <a:buFont typeface="Wingdings" panose="05000000000000000000" pitchFamily="2" charset="2"/>
              <a:buNone/>
              <a:defRPr sz="1400">
                <a:solidFill>
                  <a:schemeClr val="bg1"/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000"/>
            </a:lvl2pPr>
            <a:lvl3pPr marL="1143000" indent="-228600">
              <a:buFont typeface="Wingdings" panose="05000000000000000000" pitchFamily="2" charset="2"/>
              <a:buChar char="§"/>
              <a:defRPr sz="1800"/>
            </a:lvl3pPr>
            <a:lvl4pPr marL="1600200" indent="-228600">
              <a:buFont typeface="Wingdings" panose="05000000000000000000" pitchFamily="2" charset="2"/>
              <a:buChar char="§"/>
              <a:defRPr sz="1600"/>
            </a:lvl4pPr>
            <a:lvl5pPr marL="2057400" indent="-22860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57149" y="4848225"/>
            <a:ext cx="3905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ECDC895-6718-4A81-AB0A-4FC2B0EA1123}" type="slidenum">
              <a:rPr lang="en-US" sz="1000" smtClean="0"/>
              <a:pPr algn="r"/>
              <a:t>‹#›</a:t>
            </a:fld>
            <a:endParaRPr lang="en-US" sz="1000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93" y="4932380"/>
            <a:ext cx="5077978" cy="18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445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1619"/>
            <a:ext cx="9143998" cy="5140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69483" y="198304"/>
            <a:ext cx="8091889" cy="38008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76689" y="1030077"/>
            <a:ext cx="8283491" cy="3773277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0"/>
              </a:spcBef>
              <a:buClr>
                <a:srgbClr val="003366"/>
              </a:buClr>
              <a:buFont typeface="Wingdings" panose="05000000000000000000" pitchFamily="2" charset="2"/>
              <a:buChar char="§"/>
              <a:defRPr sz="2000"/>
            </a:lvl1pPr>
            <a:lvl2pPr marL="742950" indent="-285750">
              <a:spcBef>
                <a:spcPts val="0"/>
              </a:spcBef>
              <a:buClr>
                <a:srgbClr val="003366"/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spcBef>
                <a:spcPts val="0"/>
              </a:spcBef>
              <a:buClr>
                <a:srgbClr val="003366"/>
              </a:buClr>
              <a:buFont typeface="Wingdings" panose="05000000000000000000" pitchFamily="2" charset="2"/>
              <a:buChar char="§"/>
              <a:defRPr sz="1600"/>
            </a:lvl3pPr>
            <a:lvl4pPr marL="1600200" indent="-228600">
              <a:spcBef>
                <a:spcPts val="0"/>
              </a:spcBef>
              <a:buClr>
                <a:srgbClr val="003366"/>
              </a:buClr>
              <a:buFont typeface="Wingdings" panose="05000000000000000000" pitchFamily="2" charset="2"/>
              <a:buChar char="§"/>
              <a:defRPr sz="1400"/>
            </a:lvl4pPr>
            <a:lvl5pPr marL="2057400" indent="-228600">
              <a:spcBef>
                <a:spcPts val="0"/>
              </a:spcBef>
              <a:buClr>
                <a:srgbClr val="003366"/>
              </a:buClr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9"/>
          <p:cNvSpPr>
            <a:spLocks noGrp="1"/>
          </p:cNvSpPr>
          <p:nvPr>
            <p:ph sz="quarter" idx="15" hasCustomPrompt="1"/>
          </p:nvPr>
        </p:nvSpPr>
        <p:spPr>
          <a:xfrm>
            <a:off x="969485" y="5512"/>
            <a:ext cx="8174516" cy="12669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000" b="1">
                <a:solidFill>
                  <a:srgbClr val="0080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CLASSIFICATION</a:t>
            </a:r>
            <a:endParaRPr lang="en-US" dirty="0"/>
          </a:p>
        </p:txBody>
      </p:sp>
      <p:sp>
        <p:nvSpPr>
          <p:cNvPr id="14" name="Content Placeholder 9"/>
          <p:cNvSpPr>
            <a:spLocks noGrp="1"/>
          </p:cNvSpPr>
          <p:nvPr>
            <p:ph sz="quarter" idx="16" hasCustomPrompt="1"/>
          </p:nvPr>
        </p:nvSpPr>
        <p:spPr>
          <a:xfrm>
            <a:off x="969484" y="5000286"/>
            <a:ext cx="8174516" cy="12669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000" b="1">
                <a:solidFill>
                  <a:srgbClr val="0080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CLASSIFICATION</a:t>
            </a:r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57149" y="4848225"/>
            <a:ext cx="3905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ECDC895-6718-4A81-AB0A-4FC2B0EA1123}" type="slidenum">
              <a:rPr lang="en-US" sz="1000" smtClean="0"/>
              <a:pPr algn="r"/>
              <a:t>‹#›</a:t>
            </a:fld>
            <a:endParaRPr lang="en-US" sz="1000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93" y="4932380"/>
            <a:ext cx="5077978" cy="18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143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Damien.Hansen\Documents\Slide_Titl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865188"/>
            <a:ext cx="7772400" cy="11017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26727" y="4034475"/>
            <a:ext cx="2936297" cy="44227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</a:t>
            </a:r>
          </a:p>
        </p:txBody>
      </p:sp>
      <p:sp>
        <p:nvSpPr>
          <p:cNvPr id="11" name="Content Placeholder 9"/>
          <p:cNvSpPr>
            <a:spLocks noGrp="1"/>
          </p:cNvSpPr>
          <p:nvPr>
            <p:ph sz="quarter" idx="15" hasCustomPrompt="1"/>
          </p:nvPr>
        </p:nvSpPr>
        <p:spPr>
          <a:xfrm>
            <a:off x="969485" y="5512"/>
            <a:ext cx="8174516" cy="12669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000" b="1" baseline="0">
                <a:solidFill>
                  <a:srgbClr val="0080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PRESENTATION CLASSIFICATION</a:t>
            </a:r>
            <a:endParaRPr lang="en-US" dirty="0"/>
          </a:p>
        </p:txBody>
      </p:sp>
      <p:sp>
        <p:nvSpPr>
          <p:cNvPr id="12" name="Content Placeholder 9"/>
          <p:cNvSpPr>
            <a:spLocks noGrp="1"/>
          </p:cNvSpPr>
          <p:nvPr>
            <p:ph sz="quarter" idx="16" hasCustomPrompt="1"/>
          </p:nvPr>
        </p:nvSpPr>
        <p:spPr>
          <a:xfrm>
            <a:off x="969484" y="5000286"/>
            <a:ext cx="8174516" cy="12669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000" b="1">
                <a:solidFill>
                  <a:srgbClr val="0080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PRESENTATION CLASSIFICATION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" y="276225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spc="300" dirty="0" smtClean="0">
                <a:solidFill>
                  <a:srgbClr val="003366"/>
                </a:solidFill>
              </a:rPr>
              <a:t>Office of Special Investigations</a:t>
            </a:r>
            <a:endParaRPr lang="en-US" sz="1400" b="1" spc="300" dirty="0">
              <a:solidFill>
                <a:srgbClr val="003366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7" hasCustomPrompt="1"/>
          </p:nvPr>
        </p:nvSpPr>
        <p:spPr>
          <a:xfrm>
            <a:off x="6800850" y="4486275"/>
            <a:ext cx="2171700" cy="3238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sz="1800" dirty="0" smtClean="0"/>
              <a:t>Date</a:t>
            </a:r>
            <a:endParaRPr lang="en-US" dirty="0"/>
          </a:p>
        </p:txBody>
      </p:sp>
      <p:pic>
        <p:nvPicPr>
          <p:cNvPr id="16" name="Picture 9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0201" y="1633733"/>
            <a:ext cx="946732" cy="9467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https://upload.wikimedia.org/wikipedia/commons/thumb/6/69/USAF_logo.png/220px-USAF_logo.png">
            <a:hlinkClick r:id="rId5"/>
          </p:cNvPr>
          <p:cNvPicPr/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7" b="15287"/>
          <a:stretch/>
        </p:blipFill>
        <p:spPr bwMode="auto">
          <a:xfrm>
            <a:off x="2710133" y="3138878"/>
            <a:ext cx="1323424" cy="8955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7" descr="C:\Users\Damien.Hansen\Documents\AFOSIShield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60" y="2370221"/>
            <a:ext cx="2445815" cy="244581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/>
          <p:nvPr userDrawn="1"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1531" b="70223" l="36950" r="647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194" t="9954" r="36793" b="25349"/>
          <a:stretch/>
        </p:blipFill>
        <p:spPr>
          <a:xfrm>
            <a:off x="163269" y="3095016"/>
            <a:ext cx="825204" cy="983320"/>
          </a:xfrm>
          <a:prstGeom prst="rect">
            <a:avLst/>
          </a:prstGeom>
          <a:solidFill>
            <a:schemeClr val="bg1">
              <a:alpha val="1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996085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2562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34" r:id="rId1"/>
    <p:sldLayoutId id="2147484724" r:id="rId2"/>
    <p:sldLayoutId id="2147484723" r:id="rId3"/>
    <p:sldLayoutId id="2147484748" r:id="rId4"/>
    <p:sldLayoutId id="2147484725" r:id="rId5"/>
    <p:sldLayoutId id="2147484726" r:id="rId6"/>
    <p:sldLayoutId id="2147484743" r:id="rId7"/>
    <p:sldLayoutId id="2147484744" r:id="rId8"/>
    <p:sldLayoutId id="2147484745" r:id="rId9"/>
    <p:sldLayoutId id="2147484746" r:id="rId10"/>
    <p:sldLayoutId id="214748474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sz="3200" dirty="0" smtClean="0"/>
              <a:t>Mission Brief to </a:t>
            </a:r>
            <a:br>
              <a:rPr lang="en-US" sz="3200" dirty="0" smtClean="0"/>
            </a:br>
            <a:r>
              <a:rPr lang="en-US" sz="3200" dirty="0" smtClean="0"/>
              <a:t>FISWG/NCMS Winter </a:t>
            </a:r>
            <a:br>
              <a:rPr lang="en-US" sz="3200" dirty="0" smtClean="0"/>
            </a:br>
            <a:r>
              <a:rPr lang="en-US" sz="3200" dirty="0" smtClean="0"/>
              <a:t>Training Event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smtClean="0"/>
              <a:t>THIS BRIEFING IS UNCLASSIFIED//FOUO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smtClean="0"/>
              <a:t>THIS BRIEFING IS UNCLASSIFIED//FOUO</a:t>
            </a:r>
            <a:endParaRPr lang="en-US" dirty="0" smtClean="0"/>
          </a:p>
        </p:txBody>
      </p:sp>
      <p:sp>
        <p:nvSpPr>
          <p:cNvPr id="23" name="Content Placeholder 22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en-US" b="1" dirty="0" smtClean="0"/>
              <a:t>26 Jan 22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43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Corruption Indicators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u="sng" dirty="0"/>
              <a:t>Unexplained favorable treatment of supplier </a:t>
            </a:r>
          </a:p>
          <a:p>
            <a:r>
              <a:rPr lang="en-US" altLang="en-US" dirty="0"/>
              <a:t>Usually high volume of purchases</a:t>
            </a:r>
          </a:p>
          <a:p>
            <a:r>
              <a:rPr lang="en-US" altLang="en-US" dirty="0"/>
              <a:t>Repeated selection of a particular supplier</a:t>
            </a:r>
          </a:p>
          <a:p>
            <a:r>
              <a:rPr lang="en-US" altLang="en-US" dirty="0"/>
              <a:t>Acceptance of low quality or late delivery</a:t>
            </a:r>
          </a:p>
          <a:p>
            <a:r>
              <a:rPr lang="en-US" altLang="en-US" u="sng" dirty="0"/>
              <a:t>Close ties between DoD official &amp; vendor</a:t>
            </a:r>
          </a:p>
          <a:p>
            <a:r>
              <a:rPr lang="en-US" altLang="en-US" u="sng" dirty="0"/>
              <a:t>DoD official </a:t>
            </a:r>
            <a:r>
              <a:rPr lang="en-US" altLang="en-US" u="sng" dirty="0" smtClean="0"/>
              <a:t>accepts or requests </a:t>
            </a:r>
            <a:r>
              <a:rPr lang="en-US" altLang="en-US" u="sng" dirty="0"/>
              <a:t>inappropriate </a:t>
            </a:r>
            <a:r>
              <a:rPr lang="en-US" altLang="en-US" u="sng" dirty="0" smtClean="0"/>
              <a:t>gifts or compensation</a:t>
            </a:r>
            <a:endParaRPr lang="en-US" altLang="en-US" u="sng" dirty="0"/>
          </a:p>
          <a:p>
            <a:r>
              <a:rPr lang="en-US" altLang="en-US" u="sng" dirty="0"/>
              <a:t>Unexplained increase in wealth of official</a:t>
            </a:r>
          </a:p>
          <a:p>
            <a:r>
              <a:rPr lang="en-US" altLang="en-US" dirty="0"/>
              <a:t>Official has undisclosed outside business</a:t>
            </a:r>
          </a:p>
          <a:p>
            <a:r>
              <a:rPr lang="en-US" altLang="en-US" dirty="0"/>
              <a:t>Middleman involved in contracts/purchases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 smtClean="0"/>
              <a:t>UNCLASSIFIED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dirty="0" smtClean="0"/>
              <a:t>UNCLASSIFIED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0805" y="2976000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81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Counter Proliferation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Counter </a:t>
            </a:r>
            <a:r>
              <a:rPr lang="en-US" dirty="0"/>
              <a:t>Proliferation: Illegal theft, diversion or transfer of strategic technologies and U.S. Munitions List items.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Technology Transfer- Research or materials leaving US without license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Export Violations- exporting USML/Dual Use items without license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Logistics- Offloading items during temporary stops at unauthorized locations.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 smtClean="0"/>
              <a:t>UNCLASSIFIED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dirty="0" smtClean="0"/>
              <a:t>UNCLASSIFIED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34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Foreign Influence in Rapid Acquisitions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77881" y="902697"/>
            <a:ext cx="8283491" cy="3773277"/>
          </a:xfrm>
        </p:spPr>
        <p:txBody>
          <a:bodyPr/>
          <a:lstStyle/>
          <a:p>
            <a:r>
              <a:rPr lang="en-US" dirty="0" smtClean="0"/>
              <a:t>Research and Development</a:t>
            </a:r>
            <a:endParaRPr lang="en-US" dirty="0"/>
          </a:p>
          <a:p>
            <a:pPr lvl="1"/>
            <a:r>
              <a:rPr lang="en-US" dirty="0" smtClean="0"/>
              <a:t>SBIR/STTR and SOFWERX</a:t>
            </a:r>
          </a:p>
          <a:p>
            <a:pPr marL="517531" lvl="1" indent="0" eaLnBrk="0" fontAlgn="base" hangingPunct="0">
              <a:spcAft>
                <a:spcPts val="300"/>
              </a:spcAft>
              <a:buSzPct val="100000"/>
              <a:buNone/>
              <a:defRPr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7512" lvl="1" indent="0" eaLnBrk="0" fontAlgn="base" hangingPunct="0">
              <a:spcAft>
                <a:spcPts val="300"/>
              </a:spcAft>
              <a:buSzPct val="100000"/>
              <a:buNone/>
              <a:defRPr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1. Foreign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Venture Capital Investments</a:t>
            </a:r>
          </a:p>
          <a:p>
            <a:pPr marL="1203303" lvl="2" indent="-285750" eaLnBrk="0" fontAlgn="base" hangingPunct="0">
              <a:spcAft>
                <a:spcPts val="300"/>
              </a:spcAft>
              <a:buSzPct val="100000"/>
              <a:defRPr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Control Proprietary Information/Company Operations</a:t>
            </a:r>
          </a:p>
          <a:p>
            <a:pPr marL="917553" lvl="2" indent="0" eaLnBrk="0" fontAlgn="base" hangingPunct="0">
              <a:spcAft>
                <a:spcPts val="300"/>
              </a:spcAft>
              <a:buSzPct val="100000"/>
              <a:buNone/>
              <a:defRPr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3303" lvl="2" indent="-285750" eaLnBrk="0" fontAlgn="base" hangingPunct="0">
              <a:spcAft>
                <a:spcPts val="300"/>
              </a:spcAft>
              <a:buSzPct val="100000"/>
              <a:defRPr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7512" lvl="1" indent="0" eaLnBrk="0" fontAlgn="base" hangingPunct="0">
              <a:spcAft>
                <a:spcPts val="300"/>
              </a:spcAft>
              <a:buSzPct val="100000"/>
              <a:buNone/>
              <a:defRPr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2. Foreign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Recruitment Programs</a:t>
            </a:r>
          </a:p>
          <a:p>
            <a:pPr marL="1203303" lvl="2" indent="-285750" eaLnBrk="0" fontAlgn="base" hangingPunct="0">
              <a:spcAft>
                <a:spcPts val="300"/>
              </a:spcAft>
              <a:buSzPct val="100000"/>
              <a:defRPr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PRC Thousand Talents</a:t>
            </a:r>
          </a:p>
          <a:p>
            <a:pPr marL="1203303" lvl="2" indent="-285750" eaLnBrk="0" fontAlgn="base" hangingPunct="0">
              <a:spcAft>
                <a:spcPts val="300"/>
              </a:spcAft>
              <a:buSzPct val="100000"/>
              <a:defRPr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Program Requirements Include Compensation &amp; Collaboration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 smtClean="0"/>
              <a:t>UNCLASSIFIED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dirty="0" smtClean="0"/>
              <a:t>UNCLASSIFIED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0740" y="831612"/>
            <a:ext cx="2170632" cy="121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38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Mischarging, Bid Rigging / Anti Trust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77881" y="1061249"/>
            <a:ext cx="8283491" cy="3773277"/>
          </a:xfrm>
        </p:spPr>
        <p:txBody>
          <a:bodyPr/>
          <a:lstStyle/>
          <a:p>
            <a:r>
              <a:rPr lang="en-US" sz="2400" dirty="0"/>
              <a:t>Cost </a:t>
            </a:r>
            <a:r>
              <a:rPr lang="en-US" sz="2400" dirty="0" smtClean="0"/>
              <a:t>Mischarging</a:t>
            </a:r>
          </a:p>
          <a:p>
            <a:pPr lvl="1"/>
            <a:r>
              <a:rPr lang="en-US" sz="2000" dirty="0" smtClean="0"/>
              <a:t>Materials- $500 hammer, double billing</a:t>
            </a:r>
          </a:p>
          <a:p>
            <a:pPr lvl="1"/>
            <a:r>
              <a:rPr lang="en-US" sz="2000" dirty="0" smtClean="0"/>
              <a:t>Labor- phantom employees, double billing</a:t>
            </a:r>
            <a:endParaRPr lang="en-US" sz="2000" dirty="0"/>
          </a:p>
          <a:p>
            <a:endParaRPr lang="en-US" dirty="0" smtClean="0"/>
          </a:p>
          <a:p>
            <a:endParaRPr lang="en-US" sz="2400" dirty="0" smtClean="0"/>
          </a:p>
          <a:p>
            <a:r>
              <a:rPr lang="en-US" sz="2400" dirty="0" smtClean="0"/>
              <a:t>Bid Rigging / Anti Trust</a:t>
            </a:r>
            <a:endParaRPr lang="en-US" sz="2400" dirty="0"/>
          </a:p>
          <a:p>
            <a:pPr lvl="2"/>
            <a:r>
              <a:rPr lang="en-US" altLang="en-US" sz="2000" dirty="0" smtClean="0"/>
              <a:t>Limited number of competitors in industry</a:t>
            </a:r>
            <a:endParaRPr lang="en-US" altLang="en-US" sz="2000" dirty="0"/>
          </a:p>
          <a:p>
            <a:pPr lvl="2"/>
            <a:r>
              <a:rPr lang="en-US" altLang="en-US" sz="2000" dirty="0" smtClean="0"/>
              <a:t>Fewer than normal competitors submit bids </a:t>
            </a:r>
            <a:endParaRPr lang="en-US" altLang="en-US" sz="2000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 smtClean="0"/>
              <a:t>UNCLASSIFIED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dirty="0" smtClean="0"/>
              <a:t>UNCLASSIFIED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1072" y="2886796"/>
            <a:ext cx="24003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85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False Claims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77881" y="1061249"/>
            <a:ext cx="8283491" cy="3773277"/>
          </a:xfrm>
        </p:spPr>
        <p:txBody>
          <a:bodyPr/>
          <a:lstStyle/>
          <a:p>
            <a:r>
              <a:rPr lang="en-US" dirty="0" smtClean="0"/>
              <a:t>False Claims</a:t>
            </a:r>
          </a:p>
          <a:p>
            <a:pPr lvl="1"/>
            <a:r>
              <a:rPr lang="en-US" dirty="0" smtClean="0"/>
              <a:t>False certifications – Small business certifications (WOSB, VOSB)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Foreign owned business and not disclosed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False test reports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*Any false statement made to US GOV in acquisition process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 smtClean="0"/>
              <a:t>UNCLASSIFIED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dirty="0" smtClean="0"/>
              <a:t>UNCLASSIFIED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68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1673" y="1797627"/>
            <a:ext cx="4931351" cy="2679122"/>
          </a:xfrm>
        </p:spPr>
        <p:txBody>
          <a:bodyPr/>
          <a:lstStyle/>
          <a:p>
            <a:endParaRPr lang="en-US" dirty="0"/>
          </a:p>
          <a:p>
            <a:r>
              <a:rPr lang="en-US" smtClean="0"/>
              <a:t>813-828-7679 Office Line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 smtClean="0"/>
              <a:t>UNCLASSIFIED//FOUO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dirty="0"/>
              <a:t>UNCLASSIFIED//</a:t>
            </a:r>
            <a:r>
              <a:rPr lang="en-US" dirty="0" smtClean="0"/>
              <a:t>FOUO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03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OSI Mission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Investigate allegations of </a:t>
            </a:r>
            <a:r>
              <a:rPr lang="en-US" b="1" u="sng" dirty="0">
                <a:latin typeface="Calibri" panose="020F0502020204030204" pitchFamily="34" charset="0"/>
                <a:cs typeface="Calibri" panose="020F0502020204030204" pitchFamily="34" charset="0"/>
              </a:rPr>
              <a:t>significant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procurement fraud affecting DAF assets and personnel </a:t>
            </a:r>
            <a:endParaRPr lang="en-US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lvl="1" indent="-228600" eaLnBrk="0" fontAlgn="base" hangingPunct="0">
              <a:spcAft>
                <a:spcPts val="600"/>
              </a:spcAft>
              <a:buSzPct val="100000"/>
              <a:defRPr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Major/Significant Procurement Fraud:</a:t>
            </a:r>
          </a:p>
          <a:p>
            <a:pPr marL="1085850" lvl="2" eaLnBrk="0" fontAlgn="base" hangingPunct="0">
              <a:spcAft>
                <a:spcPts val="600"/>
              </a:spcAft>
              <a:buSzPct val="100000"/>
              <a:defRPr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Alleged loss of $500,000 or more </a:t>
            </a:r>
          </a:p>
          <a:p>
            <a:pPr marL="1085850" lvl="2" eaLnBrk="0" fontAlgn="base" hangingPunct="0">
              <a:spcAft>
                <a:spcPts val="600"/>
              </a:spcAft>
              <a:buSzPct val="100000"/>
              <a:defRPr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Corruption involving bribery, gratuities, or conflicts of interest </a:t>
            </a:r>
          </a:p>
          <a:p>
            <a:pPr marL="1085850" lvl="2" eaLnBrk="0" fontAlgn="base" hangingPunct="0">
              <a:spcAft>
                <a:spcPts val="600"/>
              </a:spcAft>
              <a:buSzPct val="100000"/>
              <a:defRPr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Defective product, non-conforming product, counterfeit materiel, or product substitution investigations that involves a serious hazard to health, safety or operational readiness</a:t>
            </a:r>
          </a:p>
          <a:p>
            <a:pPr marL="1085850" lvl="2" eaLnBrk="0" fontAlgn="base" hangingPunct="0">
              <a:spcAft>
                <a:spcPts val="600"/>
              </a:spcAft>
              <a:buSzPct val="100000"/>
              <a:defRPr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Investigations otherwise determined to be significant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 smtClean="0"/>
              <a:t>UNCLASSIFIED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dirty="0" smtClean="0"/>
              <a:t>UNCLASSIFIED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20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of Responsibility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Department of Defense contracts affecting the U.S. Air Force, U.S. Space Force and combatant commands.</a:t>
            </a:r>
          </a:p>
          <a:p>
            <a:endParaRPr lang="en-US" dirty="0"/>
          </a:p>
          <a:p>
            <a:r>
              <a:rPr lang="en-US" dirty="0" smtClean="0"/>
              <a:t>Generally the west coast of Florida: Gainesville to Florida Keys</a:t>
            </a:r>
          </a:p>
          <a:p>
            <a:endParaRPr lang="en-US" dirty="0"/>
          </a:p>
          <a:p>
            <a:r>
              <a:rPr lang="en-US" dirty="0" smtClean="0"/>
              <a:t>SOCOM Specific: Any acquisition affecting SOF AT&amp;L CONUS or OCONUS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 smtClean="0"/>
              <a:t>UNCLASSIFIED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dirty="0" smtClean="0"/>
              <a:t>UNCLASSIFIED</a:t>
            </a:r>
            <a:endParaRPr lang="en-US" dirty="0"/>
          </a:p>
        </p:txBody>
      </p:sp>
      <p:pic>
        <p:nvPicPr>
          <p:cNvPr id="1026" name="Picture 2" descr="Florida Labeled Map | Large Printable and Standard Map | WhatsAns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294" y="2932405"/>
            <a:ext cx="2679886" cy="187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29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this have to do with my company?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Subcontractors- knowing what to look for and who to report information to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Disclosures- knowing what is legal/illegal and who to report information to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Knowledge- an understanding of what to be on the lookout for from potential partners or suspicious circumstances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 smtClean="0"/>
              <a:t>UNCLASSIFIED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dirty="0" smtClean="0"/>
              <a:t>UNCLASSIFIED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14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 smtClean="0"/>
              <a:t>UNCLASSIFIED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dirty="0" smtClean="0"/>
              <a:t>UNCLASSIFIED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Investigative </a:t>
            </a:r>
            <a:br>
              <a:rPr lang="en-US" dirty="0" smtClean="0"/>
            </a:br>
            <a:r>
              <a:rPr lang="en-US" dirty="0" smtClean="0"/>
              <a:t>Priorities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7"/>
          </p:nvPr>
        </p:nvSpPr>
        <p:spPr/>
      </p:sp>
    </p:spTree>
    <p:extLst>
      <p:ext uri="{BB962C8B-B14F-4D97-AF65-F5344CB8AC3E}">
        <p14:creationId xmlns:p14="http://schemas.microsoft.com/office/powerpoint/2010/main" val="93819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Product Substitution		</a:t>
            </a:r>
          </a:p>
          <a:p>
            <a:endParaRPr lang="en-US" dirty="0"/>
          </a:p>
          <a:p>
            <a:r>
              <a:rPr lang="en-US" dirty="0" smtClean="0"/>
              <a:t>Public Corruption		</a:t>
            </a:r>
          </a:p>
          <a:p>
            <a:endParaRPr lang="en-US" dirty="0"/>
          </a:p>
          <a:p>
            <a:r>
              <a:rPr lang="en-US" dirty="0" err="1" smtClean="0"/>
              <a:t>Counterproliferation</a:t>
            </a:r>
            <a:r>
              <a:rPr lang="en-US" dirty="0" smtClean="0"/>
              <a:t> (CPI)</a:t>
            </a:r>
          </a:p>
          <a:p>
            <a:endParaRPr lang="en-US" dirty="0"/>
          </a:p>
          <a:p>
            <a:r>
              <a:rPr lang="en-US" dirty="0" smtClean="0"/>
              <a:t>Cost Mischarging</a:t>
            </a:r>
          </a:p>
          <a:p>
            <a:endParaRPr lang="en-US" dirty="0"/>
          </a:p>
          <a:p>
            <a:r>
              <a:rPr lang="en-US" dirty="0" smtClean="0"/>
              <a:t>Bid Rigging / Antitrust</a:t>
            </a:r>
          </a:p>
          <a:p>
            <a:endParaRPr lang="en-US" dirty="0"/>
          </a:p>
          <a:p>
            <a:r>
              <a:rPr lang="en-US" dirty="0" smtClean="0"/>
              <a:t>False Claims/False Statements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 smtClean="0"/>
              <a:t>UNCLASSIFIED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dirty="0" smtClean="0"/>
              <a:t>UNCLASSIFIED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0882" y="927944"/>
            <a:ext cx="279082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30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Substitution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77881" y="780825"/>
            <a:ext cx="8283491" cy="3773277"/>
          </a:xfrm>
        </p:spPr>
        <p:txBody>
          <a:bodyPr/>
          <a:lstStyle/>
          <a:p>
            <a:pPr lvl="1"/>
            <a:r>
              <a:rPr lang="en-US" altLang="en-US" sz="2000" dirty="0"/>
              <a:t>Form (Material)</a:t>
            </a:r>
          </a:p>
          <a:p>
            <a:pPr lvl="2"/>
            <a:r>
              <a:rPr lang="en-US" altLang="en-US" sz="2000" dirty="0"/>
              <a:t>Inferior material, used, surplus, </a:t>
            </a:r>
            <a:r>
              <a:rPr lang="en-US" altLang="en-US" sz="2000" dirty="0" smtClean="0"/>
              <a:t>outdated </a:t>
            </a:r>
          </a:p>
          <a:p>
            <a:pPr lvl="3"/>
            <a:endParaRPr lang="en-US" altLang="en-US" sz="2000" dirty="0"/>
          </a:p>
          <a:p>
            <a:pPr lvl="1"/>
            <a:r>
              <a:rPr lang="en-US" altLang="en-US" sz="2000" dirty="0"/>
              <a:t>Fit (Dimensions and Tolerance</a:t>
            </a:r>
            <a:r>
              <a:rPr lang="en-US" altLang="en-US" sz="2000" dirty="0" smtClean="0"/>
              <a:t>)</a:t>
            </a:r>
          </a:p>
          <a:p>
            <a:pPr lvl="2"/>
            <a:r>
              <a:rPr lang="en-US" altLang="en-US" sz="1800" dirty="0" smtClean="0"/>
              <a:t>Too large/too small or cracks under pressure</a:t>
            </a:r>
          </a:p>
          <a:p>
            <a:pPr lvl="2"/>
            <a:endParaRPr lang="en-US" altLang="en-US" sz="2600" dirty="0"/>
          </a:p>
          <a:p>
            <a:pPr lvl="1"/>
            <a:r>
              <a:rPr lang="en-US" altLang="en-US" sz="2000" dirty="0"/>
              <a:t>Function (Design, Process Control or Workmanship)</a:t>
            </a:r>
          </a:p>
          <a:p>
            <a:pPr lvl="2"/>
            <a:r>
              <a:rPr lang="en-US" altLang="en-US" sz="1800" dirty="0"/>
              <a:t>Machining, welding, soldering </a:t>
            </a:r>
          </a:p>
          <a:p>
            <a:pPr lvl="2"/>
            <a:r>
              <a:rPr lang="en-US" altLang="en-US" sz="1800" dirty="0"/>
              <a:t>End product not w/in </a:t>
            </a:r>
            <a:r>
              <a:rPr lang="en-US" altLang="en-US" sz="1800" dirty="0" smtClean="0"/>
              <a:t>specifications</a:t>
            </a:r>
            <a:endParaRPr lang="en-US" altLang="en-US" sz="1800" dirty="0"/>
          </a:p>
          <a:p>
            <a:pPr lvl="1"/>
            <a:endParaRPr lang="en-US" altLang="en-US" sz="2000" dirty="0" smtClean="0"/>
          </a:p>
          <a:p>
            <a:pPr lvl="1"/>
            <a:r>
              <a:rPr lang="en-US" altLang="en-US" sz="2000" dirty="0" smtClean="0"/>
              <a:t>Counterfeit </a:t>
            </a:r>
            <a:r>
              <a:rPr lang="en-US" altLang="en-US" sz="2000" dirty="0"/>
              <a:t>(Remarked/Rebranded)</a:t>
            </a:r>
          </a:p>
          <a:p>
            <a:pPr lvl="2"/>
            <a:r>
              <a:rPr lang="en-US" altLang="en-US" sz="1800" dirty="0"/>
              <a:t>Integrated </a:t>
            </a:r>
            <a:r>
              <a:rPr lang="en-US" altLang="en-US" sz="1800" dirty="0" smtClean="0"/>
              <a:t>Circuits		</a:t>
            </a:r>
            <a:endParaRPr lang="en-US" altLang="en-US" sz="1800" dirty="0"/>
          </a:p>
          <a:p>
            <a:pPr lvl="2"/>
            <a:r>
              <a:rPr lang="en-US" altLang="en-US" sz="1800" dirty="0" smtClean="0"/>
              <a:t>Ammunition (head stamps)</a:t>
            </a:r>
            <a:endParaRPr lang="en-US" altLang="en-US" sz="1800" dirty="0"/>
          </a:p>
          <a:p>
            <a:pPr lvl="1"/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 smtClean="0"/>
              <a:t>UNCLASSIFIED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dirty="0" smtClean="0"/>
              <a:t>UNCLASSIFIED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422" y="842218"/>
            <a:ext cx="2647950" cy="1724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422" y="3276319"/>
            <a:ext cx="30289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01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Substitution Indicators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u="sng" dirty="0"/>
              <a:t>High failure rate for parts. </a:t>
            </a:r>
          </a:p>
          <a:p>
            <a:pPr lvl="1"/>
            <a:r>
              <a:rPr lang="en-US" dirty="0"/>
              <a:t>Evidence of tampering. </a:t>
            </a:r>
          </a:p>
          <a:p>
            <a:pPr lvl="1"/>
            <a:r>
              <a:rPr lang="en-US" dirty="0"/>
              <a:t>Parts contain different and/or missing markings. </a:t>
            </a:r>
          </a:p>
          <a:p>
            <a:pPr lvl="1"/>
            <a:r>
              <a:rPr lang="en-US" u="sng" dirty="0"/>
              <a:t>Physical dimensions of the parts do not match the specifications on the manufacturer’s datasheet. </a:t>
            </a:r>
          </a:p>
          <a:p>
            <a:pPr lvl="1"/>
            <a:r>
              <a:rPr lang="en-US" dirty="0"/>
              <a:t>Markings have a negative reaction to exposure to solvents (e.g. fade, smear). </a:t>
            </a:r>
          </a:p>
          <a:p>
            <a:pPr lvl="1"/>
            <a:r>
              <a:rPr lang="en-US" dirty="0"/>
              <a:t>Anomalies are discovered on X-ray images. </a:t>
            </a:r>
          </a:p>
          <a:p>
            <a:pPr lvl="1"/>
            <a:r>
              <a:rPr lang="en-US" u="sng" dirty="0"/>
              <a:t>Use of an unauthorized distributor. </a:t>
            </a:r>
          </a:p>
          <a:p>
            <a:pPr lvl="1"/>
            <a:r>
              <a:rPr lang="en-US" dirty="0"/>
              <a:t>Distributor fails to provide inspection reports.</a:t>
            </a:r>
          </a:p>
          <a:p>
            <a:pPr marL="609585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 smtClean="0"/>
              <a:t>UNCLASSIFIED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dirty="0" smtClean="0"/>
              <a:t>UNCLASSIFIED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57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Corruption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881" y="902697"/>
            <a:ext cx="8283491" cy="3773277"/>
          </a:xfrm>
        </p:spPr>
        <p:txBody>
          <a:bodyPr/>
          <a:lstStyle/>
          <a:p>
            <a:r>
              <a:rPr lang="en-US" altLang="en-US" sz="2800" dirty="0"/>
              <a:t>Public Corruption (18 USC 201)</a:t>
            </a:r>
          </a:p>
          <a:p>
            <a:pPr lvl="1"/>
            <a:r>
              <a:rPr lang="en-US" altLang="en-US" sz="2000" dirty="0"/>
              <a:t>Breach of public trust and/or abuse of position by federal, state, or local officials and their private sector accomplices</a:t>
            </a:r>
          </a:p>
          <a:p>
            <a:pPr lvl="1"/>
            <a:endParaRPr lang="en-US" altLang="en-US" sz="2400" dirty="0" smtClean="0"/>
          </a:p>
          <a:p>
            <a:pPr lvl="1"/>
            <a:r>
              <a:rPr lang="en-US" altLang="en-US" sz="2000" dirty="0" smtClean="0"/>
              <a:t>Primary </a:t>
            </a:r>
            <a:r>
              <a:rPr lang="en-US" altLang="en-US" sz="2000" dirty="0"/>
              <a:t>goals of which are to receive, offer, or give, preferred treatment or performance in return for monies, gifts or favors</a:t>
            </a:r>
          </a:p>
          <a:p>
            <a:pPr lvl="2"/>
            <a:r>
              <a:rPr lang="en-US" altLang="en-US" sz="1800" dirty="0"/>
              <a:t>Bribery and extortion</a:t>
            </a:r>
          </a:p>
          <a:p>
            <a:pPr lvl="2"/>
            <a:r>
              <a:rPr lang="en-US" altLang="en-US" sz="1800" dirty="0"/>
              <a:t>Embezzlement</a:t>
            </a:r>
          </a:p>
          <a:p>
            <a:pPr lvl="2"/>
            <a:r>
              <a:rPr lang="en-US" altLang="en-US" sz="1800" u="sng" dirty="0"/>
              <a:t>Kickbacks</a:t>
            </a:r>
          </a:p>
          <a:p>
            <a:pPr lvl="2"/>
            <a:r>
              <a:rPr lang="en-US" altLang="en-US" sz="1800" dirty="0"/>
              <a:t>Misuse of public authority</a:t>
            </a:r>
          </a:p>
          <a:p>
            <a:pPr lvl="2"/>
            <a:r>
              <a:rPr lang="en-US" altLang="en-US" sz="1800" dirty="0"/>
              <a:t>Nepotism and favoritism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 smtClean="0"/>
              <a:t>UNCLASSIFIED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dirty="0" smtClean="0"/>
              <a:t>UNCLASSIFIED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87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69AEC2E710B94790A032D2282ABD4B" ma:contentTypeVersion="6" ma:contentTypeDescription="Create a new document." ma:contentTypeScope="" ma:versionID="de98e7cfdea7a74183de929f5d748bf6">
  <xsd:schema xmlns:xsd="http://www.w3.org/2001/XMLSchema" xmlns:xs="http://www.w3.org/2001/XMLSchema" xmlns:p="http://schemas.microsoft.com/office/2006/metadata/properties" xmlns:ns1="http://schemas.microsoft.com/sharepoint/v3" xmlns:ns2="3991ddbb-7ac2-420c-887d-f249fadf7ec9" targetNamespace="http://schemas.microsoft.com/office/2006/metadata/properties" ma:root="true" ma:fieldsID="2f27cb69972f170cd8d2fc81b2067a49" ns1:_="" ns2:_="">
    <xsd:import namespace="http://schemas.microsoft.com/sharepoint/v3"/>
    <xsd:import namespace="3991ddbb-7ac2-420c-887d-f249fadf7ec9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 ma:readOnly="fals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91ddbb-7ac2-420c-887d-f249fadf7e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10E77E9-6A63-4723-AB7C-1A541A1A4AD7}">
  <ds:schemaRefs>
    <ds:schemaRef ds:uri="http://schemas.microsoft.com/office/2006/documentManagement/types"/>
    <ds:schemaRef ds:uri="http://schemas.microsoft.com/office/2006/metadata/properties"/>
    <ds:schemaRef ds:uri="3991ddbb-7ac2-420c-887d-f249fadf7ec9"/>
    <ds:schemaRef ds:uri="http://schemas.microsoft.com/sharepoint/v3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3188746C-1B3E-4681-B0EC-8C69AEEEC5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991ddbb-7ac2-420c-887d-f249fadf7e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4FEC5BC-7550-4E46-A55D-E950EFA0E14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22353</TotalTime>
  <Pages>28</Pages>
  <Words>731</Words>
  <Application>Microsoft Office PowerPoint</Application>
  <PresentationFormat>On-screen Show (16:9)</PresentationFormat>
  <Paragraphs>167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 Narrow</vt:lpstr>
      <vt:lpstr>Calibri</vt:lpstr>
      <vt:lpstr>Times New Roman</vt:lpstr>
      <vt:lpstr>Wingdings</vt:lpstr>
      <vt:lpstr>Template</vt:lpstr>
      <vt:lpstr>Mission Brief to  FISWG/NCMS Winter  Training Event </vt:lpstr>
      <vt:lpstr>OSI Mission</vt:lpstr>
      <vt:lpstr>Area of Responsibility</vt:lpstr>
      <vt:lpstr>What does this have to do with my company?</vt:lpstr>
      <vt:lpstr>  Investigative  Priorities</vt:lpstr>
      <vt:lpstr>Types of Cases</vt:lpstr>
      <vt:lpstr>Product Substitution</vt:lpstr>
      <vt:lpstr>Product Substitution Indicators</vt:lpstr>
      <vt:lpstr>Public Corruption</vt:lpstr>
      <vt:lpstr>Public Corruption Indicators</vt:lpstr>
      <vt:lpstr>Counter Proliferation</vt:lpstr>
      <vt:lpstr>Foreign Influence in Rapid Acquisitions</vt:lpstr>
      <vt:lpstr>Cost Mischarging, Bid Rigging / Anti Trust</vt:lpstr>
      <vt:lpstr>False Claims</vt:lpstr>
      <vt:lpstr>QUESTIONS?</vt:lpstr>
    </vt:vector>
  </TitlesOfParts>
  <Company>U.S Air Force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AFOSI Mission Brief Welcome XXX</dc:title>
  <dc:creator>CROWELL, KIMBERLY S SA USAF AFOSI AFOSI/ICON</dc:creator>
  <cp:lastModifiedBy>KITCHENS, RYAN E SA USAF AFOSI AFOSI/PF Det 5 OL-C</cp:lastModifiedBy>
  <cp:revision>379</cp:revision>
  <cp:lastPrinted>2020-01-29T18:04:45Z</cp:lastPrinted>
  <dcterms:created xsi:type="dcterms:W3CDTF">2015-03-02T16:28:10Z</dcterms:created>
  <dcterms:modified xsi:type="dcterms:W3CDTF">2022-01-27T14:47:15Z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0x0101001A69AEC2E710B94790A032D2282ABD4B</vt:lpwstr>
  </property>
</Properties>
</file>